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497" r:id="rId3"/>
    <p:sldId id="499" r:id="rId4"/>
    <p:sldId id="500" r:id="rId5"/>
    <p:sldId id="501" r:id="rId6"/>
    <p:sldId id="502" r:id="rId7"/>
    <p:sldId id="503" r:id="rId8"/>
    <p:sldId id="507" r:id="rId9"/>
    <p:sldId id="508" r:id="rId10"/>
    <p:sldId id="509" r:id="rId11"/>
    <p:sldId id="504" r:id="rId12"/>
    <p:sldId id="505" r:id="rId13"/>
    <p:sldId id="506" r:id="rId14"/>
    <p:sldId id="269" r:id="rId15"/>
  </p:sldIdLst>
  <p:sldSz cx="9144000" cy="6858000" type="screen4x3"/>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3030"/>
    <a:srgbClr val="0060AA"/>
    <a:srgbClr val="0066B3"/>
    <a:srgbClr val="E31E24"/>
    <a:srgbClr val="006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37" autoAdjust="0"/>
    <p:restoredTop sz="94660"/>
  </p:normalViewPr>
  <p:slideViewPr>
    <p:cSldViewPr>
      <p:cViewPr>
        <p:scale>
          <a:sx n="75" d="100"/>
          <a:sy n="75" d="100"/>
        </p:scale>
        <p:origin x="604" y="22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42668431-CD35-4516-818D-B41B2C4843CF}" type="datetimeFigureOut">
              <a:rPr lang="en-IN" smtClean="0"/>
              <a:t>22-04-2025</a:t>
            </a:fld>
            <a:endParaRPr lang="en-IN"/>
          </a:p>
        </p:txBody>
      </p:sp>
      <p:sp>
        <p:nvSpPr>
          <p:cNvPr id="4" name="Slide Image Placeholder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DAB949B3-C4AB-4FB2-8B24-B07A558BD59F}" type="slidenum">
              <a:rPr lang="en-IN" smtClean="0"/>
              <a:t>‹#›</a:t>
            </a:fld>
            <a:endParaRPr lang="en-IN"/>
          </a:p>
        </p:txBody>
      </p:sp>
    </p:spTree>
    <p:extLst>
      <p:ext uri="{BB962C8B-B14F-4D97-AF65-F5344CB8AC3E}">
        <p14:creationId xmlns:p14="http://schemas.microsoft.com/office/powerpoint/2010/main" val="267653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a:t>
            </a:fld>
            <a:endParaRPr lang="en-IN"/>
          </a:p>
        </p:txBody>
      </p:sp>
    </p:spTree>
    <p:extLst>
      <p:ext uri="{BB962C8B-B14F-4D97-AF65-F5344CB8AC3E}">
        <p14:creationId xmlns:p14="http://schemas.microsoft.com/office/powerpoint/2010/main" val="363560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a:t>
            </a:fld>
            <a:endParaRPr lang="en-IN"/>
          </a:p>
        </p:txBody>
      </p:sp>
    </p:spTree>
    <p:extLst>
      <p:ext uri="{BB962C8B-B14F-4D97-AF65-F5344CB8AC3E}">
        <p14:creationId xmlns:p14="http://schemas.microsoft.com/office/powerpoint/2010/main" val="3546696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a:t>
            </a:fld>
            <a:endParaRPr lang="en-IN"/>
          </a:p>
        </p:txBody>
      </p:sp>
    </p:spTree>
    <p:extLst>
      <p:ext uri="{BB962C8B-B14F-4D97-AF65-F5344CB8AC3E}">
        <p14:creationId xmlns:p14="http://schemas.microsoft.com/office/powerpoint/2010/main" val="415046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5</a:t>
            </a:fld>
            <a:endParaRPr lang="en-IN"/>
          </a:p>
        </p:txBody>
      </p:sp>
    </p:spTree>
    <p:extLst>
      <p:ext uri="{BB962C8B-B14F-4D97-AF65-F5344CB8AC3E}">
        <p14:creationId xmlns:p14="http://schemas.microsoft.com/office/powerpoint/2010/main" val="316089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6</a:t>
            </a:fld>
            <a:endParaRPr lang="en-IN"/>
          </a:p>
        </p:txBody>
      </p:sp>
    </p:spTree>
    <p:extLst>
      <p:ext uri="{BB962C8B-B14F-4D97-AF65-F5344CB8AC3E}">
        <p14:creationId xmlns:p14="http://schemas.microsoft.com/office/powerpoint/2010/main" val="1623754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7</a:t>
            </a:fld>
            <a:endParaRPr lang="en-IN"/>
          </a:p>
        </p:txBody>
      </p:sp>
    </p:spTree>
    <p:extLst>
      <p:ext uri="{BB962C8B-B14F-4D97-AF65-F5344CB8AC3E}">
        <p14:creationId xmlns:p14="http://schemas.microsoft.com/office/powerpoint/2010/main" val="146964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11</a:t>
            </a:fld>
            <a:endParaRPr lang="en-IN"/>
          </a:p>
        </p:txBody>
      </p:sp>
    </p:spTree>
    <p:extLst>
      <p:ext uri="{BB962C8B-B14F-4D97-AF65-F5344CB8AC3E}">
        <p14:creationId xmlns:p14="http://schemas.microsoft.com/office/powerpoint/2010/main" val="3636050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12</a:t>
            </a:fld>
            <a:endParaRPr lang="en-IN"/>
          </a:p>
        </p:txBody>
      </p:sp>
    </p:spTree>
    <p:extLst>
      <p:ext uri="{BB962C8B-B14F-4D97-AF65-F5344CB8AC3E}">
        <p14:creationId xmlns:p14="http://schemas.microsoft.com/office/powerpoint/2010/main" val="4271546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13</a:t>
            </a:fld>
            <a:endParaRPr lang="en-IN"/>
          </a:p>
        </p:txBody>
      </p:sp>
    </p:spTree>
    <p:extLst>
      <p:ext uri="{BB962C8B-B14F-4D97-AF65-F5344CB8AC3E}">
        <p14:creationId xmlns:p14="http://schemas.microsoft.com/office/powerpoint/2010/main" val="418369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22-04-2025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97161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22-04-2025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362755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22-04-2025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795389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22-04-2025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6711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AA89A1-F17A-4D3D-AC08-D16056C16514}" type="datetimeFigureOut">
              <a:rPr lang="en-IN" smtClean="0"/>
              <a:t>22-04-2025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405071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4AA89A1-F17A-4D3D-AC08-D16056C16514}" type="datetimeFigureOut">
              <a:rPr lang="en-IN" smtClean="0"/>
              <a:t>22-04-2025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409118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4AA89A1-F17A-4D3D-AC08-D16056C16514}" type="datetimeFigureOut">
              <a:rPr lang="en-IN" smtClean="0"/>
              <a:t>22-04-2025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2461301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4AA89A1-F17A-4D3D-AC08-D16056C16514}" type="datetimeFigureOut">
              <a:rPr lang="en-IN" smtClean="0"/>
              <a:t>22-04-2025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78524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AA89A1-F17A-4D3D-AC08-D16056C16514}" type="datetimeFigureOut">
              <a:rPr lang="en-IN" smtClean="0"/>
              <a:t>22-04-2025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275178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AA89A1-F17A-4D3D-AC08-D16056C16514}" type="datetimeFigureOut">
              <a:rPr lang="en-IN" smtClean="0"/>
              <a:t>22-04-2025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92967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AA89A1-F17A-4D3D-AC08-D16056C16514}" type="datetimeFigureOut">
              <a:rPr lang="en-IN" smtClean="0"/>
              <a:t>22-04-2025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368684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A89A1-F17A-4D3D-AC08-D16056C16514}" type="datetimeFigureOut">
              <a:rPr lang="en-IN" smtClean="0"/>
              <a:t>22-04-2025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1C46D-3F04-4F73-BF36-E6D9DA5AE143}" type="slidenum">
              <a:rPr lang="en-IN" smtClean="0"/>
              <a:t>‹#›</a:t>
            </a:fld>
            <a:endParaRPr lang="en-IN"/>
          </a:p>
        </p:txBody>
      </p:sp>
    </p:spTree>
    <p:extLst>
      <p:ext uri="{BB962C8B-B14F-4D97-AF65-F5344CB8AC3E}">
        <p14:creationId xmlns:p14="http://schemas.microsoft.com/office/powerpoint/2010/main" val="4068759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PT Admission Drive 2021-22-final-2_Page_01.jpg"/>
          <p:cNvPicPr>
            <a:picLocks noChangeAspect="1"/>
          </p:cNvPicPr>
          <p:nvPr/>
        </p:nvPicPr>
        <p:blipFill>
          <a:blip r:embed="rId2"/>
          <a:stretch>
            <a:fillRect/>
          </a:stretch>
        </p:blipFill>
        <p:spPr>
          <a:xfrm>
            <a:off x="0" y="0"/>
            <a:ext cx="9144000" cy="6850383"/>
          </a:xfrm>
          <a:prstGeom prst="rect">
            <a:avLst/>
          </a:prstGeom>
        </p:spPr>
      </p:pic>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51B3D9-6E9E-39AA-DC0B-D269324C73EA}"/>
              </a:ext>
            </a:extLst>
          </p:cNvPr>
          <p:cNvPicPr>
            <a:picLocks noChangeAspect="1"/>
          </p:cNvPicPr>
          <p:nvPr/>
        </p:nvPicPr>
        <p:blipFill>
          <a:blip r:embed="rId2"/>
          <a:stretch>
            <a:fillRect/>
          </a:stretch>
        </p:blipFill>
        <p:spPr>
          <a:xfrm>
            <a:off x="755576" y="521887"/>
            <a:ext cx="3744416" cy="5760640"/>
          </a:xfrm>
          <a:prstGeom prst="rect">
            <a:avLst/>
          </a:prstGeom>
        </p:spPr>
      </p:pic>
      <p:pic>
        <p:nvPicPr>
          <p:cNvPr id="3" name="Picture 2">
            <a:extLst>
              <a:ext uri="{FF2B5EF4-FFF2-40B4-BE49-F238E27FC236}">
                <a16:creationId xmlns:a16="http://schemas.microsoft.com/office/drawing/2014/main" id="{834CF9BB-0FDD-9F63-AE5C-A2D50D3DB1BB}"/>
              </a:ext>
            </a:extLst>
          </p:cNvPr>
          <p:cNvPicPr>
            <a:picLocks noChangeAspect="1"/>
          </p:cNvPicPr>
          <p:nvPr/>
        </p:nvPicPr>
        <p:blipFill>
          <a:blip r:embed="rId3"/>
          <a:stretch>
            <a:fillRect/>
          </a:stretch>
        </p:blipFill>
        <p:spPr>
          <a:xfrm>
            <a:off x="4916264" y="557891"/>
            <a:ext cx="3672408" cy="5688632"/>
          </a:xfrm>
          <a:prstGeom prst="rect">
            <a:avLst/>
          </a:prstGeom>
        </p:spPr>
      </p:pic>
    </p:spTree>
    <p:extLst>
      <p:ext uri="{BB962C8B-B14F-4D97-AF65-F5344CB8AC3E}">
        <p14:creationId xmlns:p14="http://schemas.microsoft.com/office/powerpoint/2010/main" val="1212299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03415" y="298973"/>
            <a:ext cx="4392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Data &amp; Resources</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7A919E-7DB1-E6B8-D950-8901A88C816D}"/>
              </a:ext>
            </a:extLst>
          </p:cNvPr>
          <p:cNvSpPr txBox="1"/>
          <p:nvPr/>
        </p:nvSpPr>
        <p:spPr>
          <a:xfrm>
            <a:off x="179513" y="1293834"/>
            <a:ext cx="5598436" cy="3323987"/>
          </a:xfrm>
          <a:prstGeom prst="rect">
            <a:avLst/>
          </a:prstGeom>
          <a:noFill/>
        </p:spPr>
        <p:txBody>
          <a:bodyPr wrap="square">
            <a:spAutoFit/>
          </a:bodyPr>
          <a:lstStyle/>
          <a:p>
            <a:pPr algn="l"/>
            <a:r>
              <a:rPr lang="en-IN" sz="2400" b="0" i="0" dirty="0">
                <a:solidFill>
                  <a:srgbClr val="374151"/>
                </a:solidFill>
                <a:effectLst/>
                <a:latin typeface="Söhne"/>
              </a:rPr>
              <a:t>1.</a:t>
            </a:r>
            <a:r>
              <a:rPr lang="en-US" sz="2400" b="1" i="0" u="sng" dirty="0">
                <a:solidFill>
                  <a:srgbClr val="374151"/>
                </a:solidFill>
                <a:effectLst/>
                <a:latin typeface="Söhne"/>
              </a:rPr>
              <a:t>Ambulance Data:</a:t>
            </a:r>
            <a:endParaRPr lang="en-IN" sz="2400" b="1" i="0" u="sng" dirty="0">
              <a:solidFill>
                <a:srgbClr val="374151"/>
              </a:solidFill>
              <a:effectLst/>
              <a:latin typeface="Söhne"/>
            </a:endParaRPr>
          </a:p>
          <a:p>
            <a:pPr algn="l"/>
            <a:r>
              <a:rPr lang="en-US" sz="2400" b="0" i="0" dirty="0">
                <a:solidFill>
                  <a:srgbClr val="374151"/>
                </a:solidFill>
                <a:effectLst/>
                <a:latin typeface="Söhne"/>
              </a:rPr>
              <a:t> User-Provided Data: Ambulance type, availability, service charges, and photos.</a:t>
            </a:r>
            <a:endParaRPr lang="en-IN" sz="2400" b="0" i="0" dirty="0">
              <a:solidFill>
                <a:srgbClr val="374151"/>
              </a:solidFill>
              <a:effectLst/>
              <a:latin typeface="Söhne"/>
            </a:endParaRPr>
          </a:p>
          <a:p>
            <a:pPr algn="l"/>
            <a:r>
              <a:rPr lang="en-US" sz="2400" b="0" i="0" dirty="0">
                <a:solidFill>
                  <a:srgbClr val="374151"/>
                </a:solidFill>
                <a:effectLst/>
                <a:latin typeface="Söhne"/>
              </a:rPr>
              <a:t> External APIs: Integration with hospital databases for real-time availability.</a:t>
            </a:r>
          </a:p>
          <a:p>
            <a:pPr algn="l"/>
            <a:endParaRPr lang="en-IN" sz="2400" b="0" i="0" dirty="0">
              <a:solidFill>
                <a:srgbClr val="374151"/>
              </a:solidFill>
              <a:effectLst/>
              <a:latin typeface="Söhne"/>
            </a:endParaRPr>
          </a:p>
          <a:p>
            <a:pPr algn="l"/>
            <a:r>
              <a:rPr lang="en-IN" sz="2400" dirty="0">
                <a:solidFill>
                  <a:srgbClr val="374151"/>
                </a:solidFill>
                <a:latin typeface="Söhne"/>
              </a:rPr>
              <a:t>2. </a:t>
            </a:r>
            <a:r>
              <a:rPr lang="en-IN" sz="2400" b="1" i="0" u="sng" dirty="0">
                <a:solidFill>
                  <a:srgbClr val="374151"/>
                </a:solidFill>
                <a:effectLst/>
                <a:latin typeface="Söhne"/>
              </a:rPr>
              <a:t>User Data</a:t>
            </a:r>
            <a:r>
              <a:rPr lang="en-IN" sz="2400" b="0" i="0" dirty="0">
                <a:solidFill>
                  <a:srgbClr val="374151"/>
                </a:solidFill>
                <a:effectLst/>
                <a:latin typeface="Söhne"/>
              </a:rPr>
              <a:t>:
Profile Information: Name, contact details.</a:t>
            </a:r>
            <a:r>
              <a:rPr lang="en-IN" b="0" i="0" dirty="0">
                <a:solidFill>
                  <a:srgbClr val="374151"/>
                </a:solidFill>
                <a:effectLst/>
                <a:latin typeface="Söhne"/>
              </a:rPr>
              <a:t>
</a:t>
            </a:r>
            <a:endParaRPr lang="en-US" b="0" i="0" dirty="0">
              <a:solidFill>
                <a:srgbClr val="374151"/>
              </a:solidFill>
              <a:effectLst/>
              <a:latin typeface="Söhne"/>
            </a:endParaRPr>
          </a:p>
        </p:txBody>
      </p:sp>
      <p:pic>
        <p:nvPicPr>
          <p:cNvPr id="11" name="Picture 10">
            <a:extLst>
              <a:ext uri="{FF2B5EF4-FFF2-40B4-BE49-F238E27FC236}">
                <a16:creationId xmlns:a16="http://schemas.microsoft.com/office/drawing/2014/main" id="{67E5F64E-7B54-6BB4-2E1F-A624E9FA3542}"/>
              </a:ext>
            </a:extLst>
          </p:cNvPr>
          <p:cNvPicPr>
            <a:picLocks noChangeAspect="1"/>
          </p:cNvPicPr>
          <p:nvPr/>
        </p:nvPicPr>
        <p:blipFill>
          <a:blip r:embed="rId5"/>
          <a:stretch>
            <a:fillRect/>
          </a:stretch>
        </p:blipFill>
        <p:spPr>
          <a:xfrm>
            <a:off x="5777949" y="1484784"/>
            <a:ext cx="3186538" cy="3096344"/>
          </a:xfrm>
          <a:prstGeom prst="rect">
            <a:avLst/>
          </a:prstGeom>
        </p:spPr>
      </p:pic>
    </p:spTree>
    <p:extLst>
      <p:ext uri="{BB962C8B-B14F-4D97-AF65-F5344CB8AC3E}">
        <p14:creationId xmlns:p14="http://schemas.microsoft.com/office/powerpoint/2010/main" val="344906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03415" y="298973"/>
            <a:ext cx="4392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Methodology</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59AC123-1FF4-759B-44D8-95C077A7D7D5}"/>
              </a:ext>
            </a:extLst>
          </p:cNvPr>
          <p:cNvSpPr txBox="1"/>
          <p:nvPr/>
        </p:nvSpPr>
        <p:spPr>
          <a:xfrm>
            <a:off x="547756" y="1182721"/>
            <a:ext cx="5247861" cy="4401205"/>
          </a:xfrm>
          <a:prstGeom prst="rect">
            <a:avLst/>
          </a:prstGeom>
          <a:noFill/>
        </p:spPr>
        <p:txBody>
          <a:bodyPr wrap="square">
            <a:spAutoFit/>
          </a:bodyPr>
          <a:lstStyle/>
          <a:p>
            <a:pPr algn="l"/>
            <a:r>
              <a:rPr lang="en-US" sz="2000" dirty="0"/>
              <a:t>The project will follow an agile development approach, enabling iterative improvements based on user feedback. Initially, user research will identify key challenges in existing ambulance booking systems. A prototype will be developed featuring automated dispatch and emergency contact notifications. User testing will refine the interface and ensure seamless operation. Security measures, including patient data encryption and verified driver credentials, will be implemented to enhance trust. Finally, the system will be launched in phases, with continuous monitoring and updates based on user engagement and emerging requirements</a:t>
            </a:r>
            <a:r>
              <a:rPr lang="en-US" dirty="0"/>
              <a:t>.</a:t>
            </a:r>
            <a:endParaRPr lang="en-US" b="0" i="0" dirty="0">
              <a:solidFill>
                <a:srgbClr val="374151"/>
              </a:solidFill>
              <a:effectLst/>
              <a:latin typeface="Söhne"/>
            </a:endParaRPr>
          </a:p>
        </p:txBody>
      </p:sp>
      <p:pic>
        <p:nvPicPr>
          <p:cNvPr id="8" name="Picture 7">
            <a:extLst>
              <a:ext uri="{FF2B5EF4-FFF2-40B4-BE49-F238E27FC236}">
                <a16:creationId xmlns:a16="http://schemas.microsoft.com/office/drawing/2014/main" id="{42E35F55-CD86-E6FC-D68F-F1B2A8FE09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5617" y="3472453"/>
            <a:ext cx="3383722" cy="3039491"/>
          </a:xfrm>
          <a:prstGeom prst="rect">
            <a:avLst/>
          </a:prstGeom>
        </p:spPr>
      </p:pic>
    </p:spTree>
    <p:extLst>
      <p:ext uri="{BB962C8B-B14F-4D97-AF65-F5344CB8AC3E}">
        <p14:creationId xmlns:p14="http://schemas.microsoft.com/office/powerpoint/2010/main" val="1099878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03414" y="298973"/>
            <a:ext cx="68448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Expected Results &amp; Impact</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E2373AB-4D11-6FF3-FA4D-1A15816FE3C9}"/>
              </a:ext>
            </a:extLst>
          </p:cNvPr>
          <p:cNvSpPr txBox="1"/>
          <p:nvPr/>
        </p:nvSpPr>
        <p:spPr>
          <a:xfrm>
            <a:off x="366644" y="1533558"/>
            <a:ext cx="6122504" cy="4524315"/>
          </a:xfrm>
          <a:prstGeom prst="rect">
            <a:avLst/>
          </a:prstGeom>
          <a:noFill/>
        </p:spPr>
        <p:txBody>
          <a:bodyPr wrap="square">
            <a:spAutoFit/>
          </a:bodyPr>
          <a:lstStyle/>
          <a:p>
            <a:r>
              <a:rPr lang="en-US" dirty="0"/>
              <a:t>➤ In this project and if it work expected then it will be very successful application which will be useful in our day to day life. And according with Ambulance Booking App will be able to go one step forward in health sector also. In this project, an idea is developed for saving a patient's life in a fasted way as possible.</a:t>
            </a:r>
            <a:endParaRPr lang="en-IN" dirty="0"/>
          </a:p>
          <a:p>
            <a:r>
              <a:rPr lang="en-US" dirty="0"/>
              <a:t>➤ It is very important for users in case of emergencies as it saves time. With this Application, the ambulance can reach to the user or patient as location is tracked or given through the application and also can provide necessary equipment's which is required for the patient's health.</a:t>
            </a:r>
            <a:endParaRPr lang="en-IN" dirty="0"/>
          </a:p>
          <a:p>
            <a:r>
              <a:rPr lang="en-US" dirty="0"/>
              <a:t>➤ It includes the creation and implementation of a prototype to demonstrate the system's functionality and effectiveness in comparison to existing systems</a:t>
            </a:r>
            <a:r>
              <a:rPr lang="en-IN" dirty="0"/>
              <a:t>.</a:t>
            </a:r>
          </a:p>
          <a:p>
            <a:r>
              <a:rPr lang="en-US" dirty="0"/>
              <a:t>➤ The developers believe that implementing this system could simplify the lives of people in such areas and prevent avoidable deaths during emergencies.</a:t>
            </a:r>
          </a:p>
        </p:txBody>
      </p:sp>
      <p:pic>
        <p:nvPicPr>
          <p:cNvPr id="11" name="Picture 10">
            <a:extLst>
              <a:ext uri="{FF2B5EF4-FFF2-40B4-BE49-F238E27FC236}">
                <a16:creationId xmlns:a16="http://schemas.microsoft.com/office/drawing/2014/main" id="{FB546A4E-1483-F07C-8E11-781B496218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9148" y="2805216"/>
            <a:ext cx="2118304" cy="1404934"/>
          </a:xfrm>
          <a:prstGeom prst="rect">
            <a:avLst/>
          </a:prstGeom>
        </p:spPr>
      </p:pic>
    </p:spTree>
    <p:extLst>
      <p:ext uri="{BB962C8B-B14F-4D97-AF65-F5344CB8AC3E}">
        <p14:creationId xmlns:p14="http://schemas.microsoft.com/office/powerpoint/2010/main" val="256260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80512" cy="68580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2" name="TextBox 1"/>
          <p:cNvSpPr txBox="1"/>
          <p:nvPr/>
        </p:nvSpPr>
        <p:spPr>
          <a:xfrm>
            <a:off x="1835696" y="2708920"/>
            <a:ext cx="5651034" cy="1200329"/>
          </a:xfrm>
          <a:prstGeom prst="rect">
            <a:avLst/>
          </a:prstGeom>
          <a:noFill/>
        </p:spPr>
        <p:txBody>
          <a:bodyPr wrap="none" rtlCol="0">
            <a:spAutoFit/>
          </a:bodyPr>
          <a:lstStyle/>
          <a:p>
            <a:pPr algn="ctr"/>
            <a:r>
              <a:rPr lang="en-US" sz="7200" dirty="0">
                <a:solidFill>
                  <a:srgbClr val="0060AA"/>
                </a:solidFill>
                <a:latin typeface="Garamond" pitchFamily="18" charset="0"/>
              </a:rPr>
              <a:t>THANK</a:t>
            </a:r>
            <a:r>
              <a:rPr lang="en-US" sz="7200" dirty="0">
                <a:latin typeface="Garamond" pitchFamily="18" charset="0"/>
              </a:rPr>
              <a:t> </a:t>
            </a:r>
            <a:r>
              <a:rPr lang="en-US" sz="7200" dirty="0">
                <a:solidFill>
                  <a:srgbClr val="E31E24"/>
                </a:solidFill>
                <a:latin typeface="Garamond" pitchFamily="18" charset="0"/>
              </a:rPr>
              <a:t>YOU</a:t>
            </a:r>
            <a:endParaRPr lang="en-IN" sz="7200" dirty="0">
              <a:latin typeface="Garamond" pitchFamily="18" charset="0"/>
            </a:endParaRPr>
          </a:p>
        </p:txBody>
      </p:sp>
    </p:spTree>
    <p:extLst>
      <p:ext uri="{BB962C8B-B14F-4D97-AF65-F5344CB8AC3E}">
        <p14:creationId xmlns:p14="http://schemas.microsoft.com/office/powerpoint/2010/main" val="3858198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4260" y="-27384"/>
            <a:ext cx="9180512" cy="6885384"/>
          </a:xfrm>
        </p:spPr>
      </p:pic>
      <p:cxnSp>
        <p:nvCxnSpPr>
          <p:cNvPr id="11" name="Straight Connector 10"/>
          <p:cNvCxnSpPr/>
          <p:nvPr/>
        </p:nvCxnSpPr>
        <p:spPr>
          <a:xfrm>
            <a:off x="1520415" y="2060848"/>
            <a:ext cx="630654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382" y="150274"/>
            <a:ext cx="6396065" cy="920873"/>
          </a:xfrm>
          <a:prstGeom prst="rect">
            <a:avLst/>
          </a:prstGeom>
        </p:spPr>
      </p:pic>
      <p:sp>
        <p:nvSpPr>
          <p:cNvPr id="13" name="TextBox 12"/>
          <p:cNvSpPr txBox="1"/>
          <p:nvPr/>
        </p:nvSpPr>
        <p:spPr>
          <a:xfrm>
            <a:off x="236440" y="2219553"/>
            <a:ext cx="8784976" cy="830997"/>
          </a:xfrm>
          <a:prstGeom prst="rect">
            <a:avLst/>
          </a:prstGeom>
          <a:noFill/>
        </p:spPr>
        <p:txBody>
          <a:bodyPr wrap="square" rtlCol="0">
            <a:spAutoFit/>
          </a:bodyPr>
          <a:lstStyle/>
          <a:p>
            <a:pPr lvl="0" algn="ctr">
              <a:buSzPct val="25000"/>
            </a:pPr>
            <a:r>
              <a:rPr lang="en-IN" sz="2400" b="1" dirty="0">
                <a:solidFill>
                  <a:srgbClr val="0070C0"/>
                </a:solidFill>
                <a:ea typeface="Cambria" panose="02040503050406030204" pitchFamily="18" charset="0"/>
                <a:cs typeface="Times New Roman" panose="02020603050405020304" pitchFamily="18" charset="0"/>
                <a:sym typeface="Arial"/>
              </a:rPr>
              <a:t>Pre-Final Year Project Synopsis</a:t>
            </a:r>
          </a:p>
          <a:p>
            <a:pPr lvl="0" algn="ctr">
              <a:buSzPct val="25000"/>
            </a:pPr>
            <a:r>
              <a:rPr lang="en-IN" sz="2400" b="1" dirty="0">
                <a:solidFill>
                  <a:srgbClr val="0070C0"/>
                </a:solidFill>
                <a:ea typeface="Cambria" panose="02040503050406030204" pitchFamily="18" charset="0"/>
                <a:cs typeface="Times New Roman" panose="02020603050405020304" pitchFamily="18" charset="0"/>
                <a:sym typeface="Arial"/>
              </a:rPr>
              <a:t>Submitted by</a:t>
            </a:r>
          </a:p>
        </p:txBody>
      </p:sp>
      <p:graphicFrame>
        <p:nvGraphicFramePr>
          <p:cNvPr id="2" name="Table 2">
            <a:extLst>
              <a:ext uri="{FF2B5EF4-FFF2-40B4-BE49-F238E27FC236}">
                <a16:creationId xmlns:a16="http://schemas.microsoft.com/office/drawing/2014/main" id="{232DFD41-0025-28B4-FE3B-A54FAEE28F42}"/>
              </a:ext>
            </a:extLst>
          </p:cNvPr>
          <p:cNvGraphicFramePr>
            <a:graphicFrameLocks noGrp="1"/>
          </p:cNvGraphicFramePr>
          <p:nvPr>
            <p:extLst>
              <p:ext uri="{D42A27DB-BD31-4B8C-83A1-F6EECF244321}">
                <p14:modId xmlns:p14="http://schemas.microsoft.com/office/powerpoint/2010/main" val="1974876303"/>
              </p:ext>
            </p:extLst>
          </p:nvPr>
        </p:nvGraphicFramePr>
        <p:xfrm>
          <a:off x="1696134" y="3086002"/>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537270469"/>
                    </a:ext>
                  </a:extLst>
                </a:gridCol>
                <a:gridCol w="3048000">
                  <a:extLst>
                    <a:ext uri="{9D8B030D-6E8A-4147-A177-3AD203B41FA5}">
                      <a16:colId xmlns:a16="http://schemas.microsoft.com/office/drawing/2014/main" val="3305024946"/>
                    </a:ext>
                  </a:extLst>
                </a:gridCol>
              </a:tblGrid>
              <a:tr h="370840">
                <a:tc>
                  <a:txBody>
                    <a:bodyPr/>
                    <a:lstStyle/>
                    <a:p>
                      <a:pPr algn="ctr"/>
                      <a:r>
                        <a:rPr lang="en-US" dirty="0"/>
                        <a:t>ROLL</a:t>
                      </a:r>
                    </a:p>
                  </a:txBody>
                  <a:tcPr/>
                </a:tc>
                <a:tc>
                  <a:txBody>
                    <a:bodyPr/>
                    <a:lstStyle/>
                    <a:p>
                      <a:pPr algn="ctr"/>
                      <a:r>
                        <a:rPr lang="en-US" dirty="0"/>
                        <a:t>NAME</a:t>
                      </a:r>
                    </a:p>
                  </a:txBody>
                  <a:tcPr/>
                </a:tc>
                <a:extLst>
                  <a:ext uri="{0D108BD9-81ED-4DB2-BD59-A6C34878D82A}">
                    <a16:rowId xmlns:a16="http://schemas.microsoft.com/office/drawing/2014/main" val="1765898331"/>
                  </a:ext>
                </a:extLst>
              </a:tr>
              <a:tr h="370840">
                <a:tc>
                  <a:txBody>
                    <a:bodyPr/>
                    <a:lstStyle/>
                    <a:p>
                      <a:r>
                        <a:rPr lang="en-IN" dirty="0"/>
                        <a:t>2201010136</a:t>
                      </a:r>
                    </a:p>
                  </a:txBody>
                  <a:tcPr/>
                </a:tc>
                <a:tc>
                  <a:txBody>
                    <a:bodyPr/>
                    <a:lstStyle/>
                    <a:p>
                      <a:r>
                        <a:rPr lang="en-IN" dirty="0"/>
                        <a:t>                  </a:t>
                      </a:r>
                      <a:r>
                        <a:rPr lang="en-IN" dirty="0" err="1"/>
                        <a:t>Tanishq</a:t>
                      </a:r>
                      <a:endParaRPr lang="en-US" dirty="0"/>
                    </a:p>
                  </a:txBody>
                  <a:tcPr/>
                </a:tc>
                <a:extLst>
                  <a:ext uri="{0D108BD9-81ED-4DB2-BD59-A6C34878D82A}">
                    <a16:rowId xmlns:a16="http://schemas.microsoft.com/office/drawing/2014/main" val="4176101868"/>
                  </a:ext>
                </a:extLst>
              </a:tr>
              <a:tr h="370840">
                <a:tc>
                  <a:txBody>
                    <a:bodyPr/>
                    <a:lstStyle/>
                    <a:p>
                      <a:r>
                        <a:rPr lang="en-IN" dirty="0"/>
                        <a:t>2201010137</a:t>
                      </a:r>
                    </a:p>
                  </a:txBody>
                  <a:tcPr/>
                </a:tc>
                <a:tc>
                  <a:txBody>
                    <a:bodyPr/>
                    <a:lstStyle/>
                    <a:p>
                      <a:r>
                        <a:rPr lang="en-IN" dirty="0"/>
                        <a:t>                  </a:t>
                      </a:r>
                      <a:r>
                        <a:rPr lang="en-IN" dirty="0" err="1"/>
                        <a:t>Garima</a:t>
                      </a:r>
                      <a:endParaRPr lang="en-US" dirty="0"/>
                    </a:p>
                  </a:txBody>
                  <a:tcPr/>
                </a:tc>
                <a:extLst>
                  <a:ext uri="{0D108BD9-81ED-4DB2-BD59-A6C34878D82A}">
                    <a16:rowId xmlns:a16="http://schemas.microsoft.com/office/drawing/2014/main" val="1958206324"/>
                  </a:ext>
                </a:extLst>
              </a:tr>
              <a:tr h="370840">
                <a:tc>
                  <a:txBody>
                    <a:bodyPr/>
                    <a:lstStyle/>
                    <a:p>
                      <a:r>
                        <a:rPr lang="en-IN" dirty="0"/>
                        <a:t>2201010140</a:t>
                      </a:r>
                      <a:endParaRPr lang="en-US" dirty="0"/>
                    </a:p>
                  </a:txBody>
                  <a:tcPr/>
                </a:tc>
                <a:tc>
                  <a:txBody>
                    <a:bodyPr/>
                    <a:lstStyle/>
                    <a:p>
                      <a:r>
                        <a:rPr lang="en-IN" dirty="0"/>
                        <a:t>                  </a:t>
                      </a:r>
                      <a:r>
                        <a:rPr lang="en-IN" dirty="0" err="1"/>
                        <a:t>Dilasha</a:t>
                      </a:r>
                      <a:endParaRPr lang="en-US" dirty="0"/>
                    </a:p>
                  </a:txBody>
                  <a:tcPr/>
                </a:tc>
                <a:extLst>
                  <a:ext uri="{0D108BD9-81ED-4DB2-BD59-A6C34878D82A}">
                    <a16:rowId xmlns:a16="http://schemas.microsoft.com/office/drawing/2014/main" val="441949598"/>
                  </a:ext>
                </a:extLst>
              </a:tr>
              <a:tr h="370840">
                <a:tc>
                  <a:txBody>
                    <a:bodyPr/>
                    <a:lstStyle/>
                    <a:p>
                      <a:r>
                        <a:rPr lang="en-IN" dirty="0"/>
                        <a:t>2201010166</a:t>
                      </a:r>
                      <a:endParaRPr lang="en-US" dirty="0"/>
                    </a:p>
                  </a:txBody>
                  <a:tcPr/>
                </a:tc>
                <a:tc>
                  <a:txBody>
                    <a:bodyPr/>
                    <a:lstStyle/>
                    <a:p>
                      <a:r>
                        <a:rPr lang="en-IN" dirty="0"/>
                        <a:t>                   </a:t>
                      </a:r>
                      <a:r>
                        <a:rPr lang="en-IN" dirty="0" err="1"/>
                        <a:t>Mehak</a:t>
                      </a:r>
                      <a:r>
                        <a:rPr lang="en-IN" dirty="0"/>
                        <a:t> </a:t>
                      </a:r>
                      <a:endParaRPr lang="en-US" dirty="0"/>
                    </a:p>
                  </a:txBody>
                  <a:tcPr/>
                </a:tc>
                <a:extLst>
                  <a:ext uri="{0D108BD9-81ED-4DB2-BD59-A6C34878D82A}">
                    <a16:rowId xmlns:a16="http://schemas.microsoft.com/office/drawing/2014/main" val="3043375068"/>
                  </a:ext>
                </a:extLst>
              </a:tr>
            </a:tbl>
          </a:graphicData>
        </a:graphic>
      </p:graphicFrame>
      <p:sp>
        <p:nvSpPr>
          <p:cNvPr id="5" name="TextBox 4">
            <a:extLst>
              <a:ext uri="{FF2B5EF4-FFF2-40B4-BE49-F238E27FC236}">
                <a16:creationId xmlns:a16="http://schemas.microsoft.com/office/drawing/2014/main" id="{3DF18845-4075-32C5-8F4A-4F40F86E837F}"/>
              </a:ext>
            </a:extLst>
          </p:cNvPr>
          <p:cNvSpPr txBox="1"/>
          <p:nvPr/>
        </p:nvSpPr>
        <p:spPr>
          <a:xfrm>
            <a:off x="2299287" y="1212054"/>
            <a:ext cx="4659282" cy="707886"/>
          </a:xfrm>
          <a:prstGeom prst="rect">
            <a:avLst/>
          </a:prstGeom>
          <a:noFill/>
        </p:spPr>
        <p:txBody>
          <a:bodyPr wrap="square">
            <a:spAutoFit/>
          </a:bodyPr>
          <a:lstStyle/>
          <a:p>
            <a:pPr lvl="0" algn="ctr">
              <a:buSzPct val="25000"/>
            </a:pPr>
            <a:r>
              <a:rPr lang="en-IN" sz="4000" b="1" dirty="0">
                <a:solidFill>
                  <a:srgbClr val="C00000"/>
                </a:solidFill>
                <a:ea typeface="Cambria" panose="02040503050406030204" pitchFamily="18" charset="0"/>
                <a:cs typeface="Times New Roman" panose="02020603050405020304" pitchFamily="18" charset="0"/>
                <a:sym typeface="Arial"/>
              </a:rPr>
              <a:t>Project Title</a:t>
            </a:r>
          </a:p>
        </p:txBody>
      </p:sp>
      <p:sp>
        <p:nvSpPr>
          <p:cNvPr id="8" name="TextBox 7">
            <a:extLst>
              <a:ext uri="{FF2B5EF4-FFF2-40B4-BE49-F238E27FC236}">
                <a16:creationId xmlns:a16="http://schemas.microsoft.com/office/drawing/2014/main" id="{40D4C745-33B7-0116-E20F-11A7F0DFD46F}"/>
              </a:ext>
            </a:extLst>
          </p:cNvPr>
          <p:cNvSpPr txBox="1"/>
          <p:nvPr/>
        </p:nvSpPr>
        <p:spPr>
          <a:xfrm>
            <a:off x="236440" y="5733256"/>
            <a:ext cx="8584032" cy="646331"/>
          </a:xfrm>
          <a:prstGeom prst="rect">
            <a:avLst/>
          </a:prstGeom>
          <a:noFill/>
        </p:spPr>
        <p:txBody>
          <a:bodyPr wrap="square">
            <a:spAutoFit/>
          </a:bodyPr>
          <a:lstStyle/>
          <a:p>
            <a:pPr lvl="0">
              <a:buSzPct val="25000"/>
            </a:pPr>
            <a:r>
              <a:rPr lang="en-IN" sz="1800" b="1" dirty="0">
                <a:solidFill>
                  <a:srgbClr val="0070C0"/>
                </a:solidFill>
                <a:ea typeface="Cambria" panose="02040503050406030204" pitchFamily="18" charset="0"/>
                <a:cs typeface="Times New Roman" panose="02020603050405020304" pitchFamily="18" charset="0"/>
                <a:sym typeface="Arial"/>
              </a:rPr>
              <a:t>Industry Mentor: </a:t>
            </a:r>
            <a:r>
              <a:rPr lang="en-IN" sz="1800" b="1" dirty="0" err="1">
                <a:solidFill>
                  <a:srgbClr val="0070C0"/>
                </a:solidFill>
                <a:ea typeface="Cambria" panose="02040503050406030204" pitchFamily="18" charset="0"/>
                <a:cs typeface="Times New Roman" panose="02020603050405020304" pitchFamily="18" charset="0"/>
                <a:sym typeface="Arial"/>
              </a:rPr>
              <a:t>Himanshu</a:t>
            </a:r>
            <a:r>
              <a:rPr lang="en-IN" sz="1800" b="1" dirty="0">
                <a:solidFill>
                  <a:srgbClr val="0070C0"/>
                </a:solidFill>
                <a:ea typeface="Cambria" panose="02040503050406030204" pitchFamily="18" charset="0"/>
                <a:cs typeface="Times New Roman" panose="02020603050405020304" pitchFamily="18" charset="0"/>
                <a:sym typeface="Arial"/>
              </a:rPr>
              <a:t> </a:t>
            </a:r>
            <a:r>
              <a:rPr lang="en-IN" sz="1800" b="1" dirty="0" err="1">
                <a:solidFill>
                  <a:srgbClr val="0070C0"/>
                </a:solidFill>
                <a:ea typeface="Cambria" panose="02040503050406030204" pitchFamily="18" charset="0"/>
                <a:cs typeface="Times New Roman" panose="02020603050405020304" pitchFamily="18" charset="0"/>
                <a:sym typeface="Arial"/>
              </a:rPr>
              <a:t>aggarwal</a:t>
            </a:r>
            <a:endParaRPr lang="en-IN" sz="1800" b="1" dirty="0">
              <a:solidFill>
                <a:srgbClr val="0070C0"/>
              </a:solidFill>
              <a:ea typeface="Cambria" panose="02040503050406030204" pitchFamily="18" charset="0"/>
              <a:cs typeface="Times New Roman" panose="02020603050405020304" pitchFamily="18" charset="0"/>
              <a:sym typeface="Arial"/>
            </a:endParaRPr>
          </a:p>
          <a:p>
            <a:pPr lvl="0">
              <a:buSzPct val="25000"/>
            </a:pPr>
            <a:r>
              <a:rPr lang="en-IN" b="1" dirty="0">
                <a:solidFill>
                  <a:srgbClr val="0070C0"/>
                </a:solidFill>
                <a:ea typeface="Cambria" panose="02040503050406030204" pitchFamily="18" charset="0"/>
                <a:cs typeface="Times New Roman" panose="02020603050405020304" pitchFamily="18" charset="0"/>
                <a:sym typeface="Arial"/>
              </a:rPr>
              <a:t>Faculty Mentor:</a:t>
            </a:r>
            <a:r>
              <a:rPr lang="en-IN" sz="1800" b="1" dirty="0">
                <a:solidFill>
                  <a:srgbClr val="0070C0"/>
                </a:solidFill>
                <a:ea typeface="Cambria" panose="02040503050406030204" pitchFamily="18" charset="0"/>
                <a:cs typeface="Times New Roman" panose="02020603050405020304" pitchFamily="18" charset="0"/>
                <a:sym typeface="Arial"/>
              </a:rPr>
              <a:t> </a:t>
            </a:r>
            <a:r>
              <a:rPr lang="en-IN" sz="1800" b="1" dirty="0" err="1">
                <a:solidFill>
                  <a:srgbClr val="0070C0"/>
                </a:solidFill>
                <a:ea typeface="Cambria" panose="02040503050406030204" pitchFamily="18" charset="0"/>
                <a:cs typeface="Times New Roman" panose="02020603050405020304" pitchFamily="18" charset="0"/>
                <a:sym typeface="Arial"/>
              </a:rPr>
              <a:t>Dr.</a:t>
            </a:r>
            <a:r>
              <a:rPr lang="en-IN" sz="1800" b="1" dirty="0">
                <a:solidFill>
                  <a:srgbClr val="0070C0"/>
                </a:solidFill>
                <a:ea typeface="Cambria" panose="02040503050406030204" pitchFamily="18" charset="0"/>
                <a:cs typeface="Times New Roman" panose="02020603050405020304" pitchFamily="18" charset="0"/>
                <a:sym typeface="Arial"/>
              </a:rPr>
              <a:t> </a:t>
            </a:r>
            <a:r>
              <a:rPr lang="en-IN" sz="1800" b="1" dirty="0" err="1">
                <a:solidFill>
                  <a:srgbClr val="0070C0"/>
                </a:solidFill>
                <a:ea typeface="Cambria" panose="02040503050406030204" pitchFamily="18" charset="0"/>
                <a:cs typeface="Times New Roman" panose="02020603050405020304" pitchFamily="18" charset="0"/>
                <a:sym typeface="Arial"/>
              </a:rPr>
              <a:t>Yogita</a:t>
            </a:r>
            <a:r>
              <a:rPr lang="en-IN" sz="1800" b="1" dirty="0">
                <a:solidFill>
                  <a:srgbClr val="0070C0"/>
                </a:solidFill>
                <a:ea typeface="Cambria" panose="02040503050406030204" pitchFamily="18" charset="0"/>
                <a:cs typeface="Times New Roman" panose="02020603050405020304" pitchFamily="18" charset="0"/>
                <a:sym typeface="Arial"/>
              </a:rPr>
              <a:t> </a:t>
            </a:r>
            <a:r>
              <a:rPr lang="en-IN" sz="1800" b="1" dirty="0" err="1">
                <a:solidFill>
                  <a:srgbClr val="0070C0"/>
                </a:solidFill>
                <a:ea typeface="Cambria" panose="02040503050406030204" pitchFamily="18" charset="0"/>
                <a:cs typeface="Times New Roman" panose="02020603050405020304" pitchFamily="18" charset="0"/>
                <a:sym typeface="Arial"/>
              </a:rPr>
              <a:t>Yashveer</a:t>
            </a:r>
            <a:r>
              <a:rPr lang="en-IN" sz="1800" b="1" dirty="0">
                <a:solidFill>
                  <a:srgbClr val="0070C0"/>
                </a:solidFill>
                <a:ea typeface="Cambria" panose="02040503050406030204" pitchFamily="18" charset="0"/>
                <a:cs typeface="Times New Roman" panose="02020603050405020304" pitchFamily="18" charset="0"/>
                <a:sym typeface="Arial"/>
              </a:rPr>
              <a:t> </a:t>
            </a:r>
            <a:r>
              <a:rPr lang="en-IN" sz="1800" b="1" dirty="0" err="1">
                <a:solidFill>
                  <a:srgbClr val="0070C0"/>
                </a:solidFill>
                <a:ea typeface="Cambria" panose="02040503050406030204" pitchFamily="18" charset="0"/>
                <a:cs typeface="Times New Roman" panose="02020603050405020304" pitchFamily="18" charset="0"/>
                <a:sym typeface="Arial"/>
              </a:rPr>
              <a:t>raghav</a:t>
            </a:r>
            <a:endParaRPr lang="en-IN" sz="1800" b="1" dirty="0">
              <a:solidFill>
                <a:srgbClr val="0070C0"/>
              </a:solidFill>
              <a:ea typeface="Cambria" panose="020405030504060302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4142536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9512" y="151593"/>
            <a:ext cx="41537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Project Overview</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08479AB-3917-0A8D-38FB-B7C610D33BD8}"/>
              </a:ext>
            </a:extLst>
          </p:cNvPr>
          <p:cNvSpPr txBox="1"/>
          <p:nvPr/>
        </p:nvSpPr>
        <p:spPr>
          <a:xfrm>
            <a:off x="179512" y="1230174"/>
            <a:ext cx="5766297" cy="4801314"/>
          </a:xfrm>
          <a:prstGeom prst="rect">
            <a:avLst/>
          </a:prstGeom>
          <a:noFill/>
        </p:spPr>
        <p:txBody>
          <a:bodyPr wrap="square">
            <a:spAutoFit/>
          </a:bodyPr>
          <a:lstStyle/>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"Ambulance Booking System App" is a critical solution designed to streamline and optimize the process of requesting and dispatching ambulance services in times of medical emergencies. This innovative application leverages technology to provide rapid, efficient, and life-saving assistance to individuals in need. </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offers a user-friendly interface for users to request ambulance services swiftly, connecting them with nearby medical facilities and emergency response teams.</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app not only enhances response times but also ensures the timely and effective deployment of ambulances, ultimately contributing to improved healthcare outcomes and public safety. </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With our innovative application, users can now conveniently book ambulances with just a few taps on their smartphones. Say goodbye to the hassle of making phone calls or waiting for an ambulance to arrive. </a:t>
            </a:r>
            <a:endParaRPr lang="en-US" dirty="0"/>
          </a:p>
        </p:txBody>
      </p:sp>
      <p:pic>
        <p:nvPicPr>
          <p:cNvPr id="11" name="Picture 10">
            <a:extLst>
              <a:ext uri="{FF2B5EF4-FFF2-40B4-BE49-F238E27FC236}">
                <a16:creationId xmlns:a16="http://schemas.microsoft.com/office/drawing/2014/main" id="{DE6A4CF4-C271-2833-F6C4-1B419455BA8B}"/>
              </a:ext>
            </a:extLst>
          </p:cNvPr>
          <p:cNvPicPr>
            <a:picLocks noChangeAspect="1"/>
          </p:cNvPicPr>
          <p:nvPr/>
        </p:nvPicPr>
        <p:blipFill>
          <a:blip r:embed="rId5"/>
          <a:stretch>
            <a:fillRect/>
          </a:stretch>
        </p:blipFill>
        <p:spPr>
          <a:xfrm>
            <a:off x="6190366" y="1555115"/>
            <a:ext cx="2774122" cy="1974464"/>
          </a:xfrm>
          <a:prstGeom prst="rect">
            <a:avLst/>
          </a:prstGeom>
        </p:spPr>
      </p:pic>
      <p:pic>
        <p:nvPicPr>
          <p:cNvPr id="15" name="Picture 14">
            <a:extLst>
              <a:ext uri="{FF2B5EF4-FFF2-40B4-BE49-F238E27FC236}">
                <a16:creationId xmlns:a16="http://schemas.microsoft.com/office/drawing/2014/main" id="{4E8DC2AA-C15C-7372-1971-4451307CCF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76919" y="4081781"/>
            <a:ext cx="2887569" cy="1974464"/>
          </a:xfrm>
          <a:prstGeom prst="rect">
            <a:avLst/>
          </a:prstGeom>
        </p:spPr>
      </p:pic>
    </p:spTree>
    <p:extLst>
      <p:ext uri="{BB962C8B-B14F-4D97-AF65-F5344CB8AC3E}">
        <p14:creationId xmlns:p14="http://schemas.microsoft.com/office/powerpoint/2010/main" val="335378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9512" y="151593"/>
            <a:ext cx="45432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Specific Objectives</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1BDA4D7-6546-D7B4-6C71-976D872F7646}"/>
              </a:ext>
            </a:extLst>
          </p:cNvPr>
          <p:cNvSpPr txBox="1"/>
          <p:nvPr/>
        </p:nvSpPr>
        <p:spPr>
          <a:xfrm>
            <a:off x="103584" y="1127355"/>
            <a:ext cx="7852792" cy="5016758"/>
          </a:xfrm>
          <a:prstGeom prst="rect">
            <a:avLst/>
          </a:prstGeom>
          <a:noFill/>
        </p:spPr>
        <p:txBody>
          <a:bodyPr wrap="square">
            <a:spAutoFit/>
          </a:bodyPr>
          <a:lstStyle/>
          <a:p>
            <a:pPr marL="342900" indent="-342900">
              <a:buFont typeface="+mj-lt"/>
              <a:buAutoNum type="arabicPeriod"/>
            </a:pPr>
            <a:r>
              <a:rPr lang="en-US" sz="2000" dirty="0"/>
              <a:t>Quick Booking: Enable users to book an ambulance instantly via a mobile app.</a:t>
            </a:r>
            <a:endParaRPr lang="en-IN" sz="2000" dirty="0"/>
          </a:p>
          <a:p>
            <a:pPr marL="342900" indent="-342900">
              <a:buFont typeface="+mj-lt"/>
              <a:buAutoNum type="arabicPeriod"/>
            </a:pPr>
            <a:r>
              <a:rPr lang="en-US" sz="2000" dirty="0"/>
              <a:t>Faster Response Time: Reduce delays by connecting users with the nearest available ambulance. </a:t>
            </a:r>
            <a:endParaRPr lang="en-IN" sz="2000" dirty="0"/>
          </a:p>
          <a:p>
            <a:pPr marL="342900" indent="-342900">
              <a:buFont typeface="+mj-lt"/>
              <a:buAutoNum type="arabicPeriod"/>
            </a:pPr>
            <a:r>
              <a:rPr lang="en-US" sz="2000" dirty="0"/>
              <a:t>Seamless Communication: Facilitate direct communication between patients, ambulance drivers, and hospitals.</a:t>
            </a:r>
            <a:endParaRPr lang="en-IN" sz="2000" dirty="0"/>
          </a:p>
          <a:p>
            <a:pPr marL="342900" indent="-342900">
              <a:buFont typeface="+mj-lt"/>
              <a:buAutoNum type="arabicPeriod"/>
            </a:pPr>
            <a:r>
              <a:rPr lang="en-US" sz="2000" dirty="0"/>
              <a:t>Multiple Ambulance Options: Offer different types of ambulances based on medical needs. </a:t>
            </a:r>
            <a:endParaRPr lang="en-IN" sz="2000" dirty="0"/>
          </a:p>
          <a:p>
            <a:pPr marL="342900" indent="-342900">
              <a:buFont typeface="+mj-lt"/>
              <a:buAutoNum type="arabicPeriod"/>
            </a:pPr>
            <a:r>
              <a:rPr lang="en-US" sz="2000" dirty="0"/>
              <a:t>Emergency Alerts: Notify hospitals and medical teams about incoming patients</a:t>
            </a:r>
            <a:r>
              <a:rPr lang="en-IN" sz="2000" dirty="0"/>
              <a:t>.</a:t>
            </a:r>
          </a:p>
          <a:p>
            <a:pPr marL="342900" indent="-342900">
              <a:buFont typeface="+mj-lt"/>
              <a:buAutoNum type="arabicPeriod"/>
            </a:pPr>
            <a:r>
              <a:rPr lang="en-US" sz="2000" dirty="0"/>
              <a:t>User-Friendly Interface: Ensure an intuitive design for hassle-free booking.</a:t>
            </a:r>
            <a:endParaRPr lang="en-IN" sz="2000" dirty="0"/>
          </a:p>
          <a:p>
            <a:pPr marL="342900" indent="-342900">
              <a:buFont typeface="+mj-lt"/>
              <a:buAutoNum type="arabicPeriod"/>
            </a:pPr>
            <a:r>
              <a:rPr lang="en-US" sz="2000" dirty="0"/>
              <a:t>Data Storage &amp; Management: Maintain patient history and booking records for future reference. </a:t>
            </a:r>
            <a:endParaRPr lang="en-IN" sz="2000" dirty="0"/>
          </a:p>
          <a:p>
            <a:pPr marL="342900" indent="-342900">
              <a:buFont typeface="+mj-lt"/>
              <a:buAutoNum type="arabicPeriod"/>
            </a:pPr>
            <a:r>
              <a:rPr lang="en-US" sz="2000" dirty="0"/>
              <a:t>Enhanced Public Safety: Improve emergency medical response and overall healthcare accessibility.</a:t>
            </a:r>
          </a:p>
        </p:txBody>
      </p:sp>
      <p:pic>
        <p:nvPicPr>
          <p:cNvPr id="8" name="Picture 7">
            <a:extLst>
              <a:ext uri="{FF2B5EF4-FFF2-40B4-BE49-F238E27FC236}">
                <a16:creationId xmlns:a16="http://schemas.microsoft.com/office/drawing/2014/main" id="{0F76471E-E9AF-D94B-CA55-AB2C19A0B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4811" y="1484784"/>
            <a:ext cx="1189677" cy="3312367"/>
          </a:xfrm>
          <a:prstGeom prst="rect">
            <a:avLst/>
          </a:prstGeom>
        </p:spPr>
      </p:pic>
    </p:spTree>
    <p:extLst>
      <p:ext uri="{BB962C8B-B14F-4D97-AF65-F5344CB8AC3E}">
        <p14:creationId xmlns:p14="http://schemas.microsoft.com/office/powerpoint/2010/main" val="1047329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27384"/>
            <a:ext cx="9180512" cy="6885384"/>
          </a:xfrm>
        </p:spPr>
      </p:pic>
      <p:sp>
        <p:nvSpPr>
          <p:cNvPr id="5" name="Rectangle 1"/>
          <p:cNvSpPr>
            <a:spLocks noChangeArrowheads="1"/>
          </p:cNvSpPr>
          <p:nvPr/>
        </p:nvSpPr>
        <p:spPr bwMode="auto">
          <a:xfrm>
            <a:off x="179512" y="151593"/>
            <a:ext cx="4392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Key Features</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190077DE-8081-D3BC-8C1B-8E7B641F7D54}"/>
              </a:ext>
            </a:extLst>
          </p:cNvPr>
          <p:cNvSpPr txBox="1"/>
          <p:nvPr/>
        </p:nvSpPr>
        <p:spPr>
          <a:xfrm>
            <a:off x="525670" y="1412776"/>
            <a:ext cx="4298121" cy="4093428"/>
          </a:xfrm>
          <a:prstGeom prst="rect">
            <a:avLst/>
          </a:prstGeom>
          <a:noFill/>
        </p:spPr>
        <p:txBody>
          <a:bodyPr wrap="square">
            <a:spAutoFit/>
          </a:bodyPr>
          <a:lstStyle/>
          <a:p>
            <a:pPr marL="342900" indent="-342900">
              <a:buFont typeface="Arial" panose="020B0604020202020204" pitchFamily="34" charset="0"/>
              <a:buChar char="•"/>
            </a:pPr>
            <a:r>
              <a:rPr lang="en-US" sz="2000" dirty="0"/>
              <a:t>Admin Panel </a:t>
            </a:r>
            <a:endParaRPr lang="en-IN" sz="2000" dirty="0"/>
          </a:p>
          <a:p>
            <a:pPr marL="342900" indent="-342900">
              <a:buFont typeface="Arial" panose="020B0604020202020204" pitchFamily="34" charset="0"/>
              <a:buChar char="•"/>
            </a:pPr>
            <a:r>
              <a:rPr lang="en-US" sz="2000" dirty="0"/>
              <a:t>Login &amp; authentication</a:t>
            </a:r>
            <a:endParaRPr lang="en-IN" sz="2000" dirty="0"/>
          </a:p>
          <a:p>
            <a:pPr marL="342900" indent="-342900">
              <a:buFont typeface="Arial" panose="020B0604020202020204" pitchFamily="34" charset="0"/>
              <a:buChar char="•"/>
            </a:pPr>
            <a:r>
              <a:rPr lang="en-US" sz="2000" dirty="0"/>
              <a:t> Approve ambulance registrations</a:t>
            </a:r>
            <a:endParaRPr lang="en-IN" sz="2000" dirty="0"/>
          </a:p>
          <a:p>
            <a:pPr marL="342900" indent="-342900">
              <a:buFont typeface="Arial" panose="020B0604020202020204" pitchFamily="34" charset="0"/>
              <a:buChar char="•"/>
            </a:pPr>
            <a:r>
              <a:rPr lang="en-US" sz="2000" dirty="0"/>
              <a:t> View and manage user details</a:t>
            </a:r>
            <a:endParaRPr lang="en-IN" sz="2000" dirty="0"/>
          </a:p>
          <a:p>
            <a:pPr marL="342900" indent="-342900">
              <a:buFont typeface="Arial" panose="020B0604020202020204" pitchFamily="34" charset="0"/>
              <a:buChar char="•"/>
            </a:pPr>
            <a:r>
              <a:rPr lang="en-US" sz="2000" dirty="0"/>
              <a:t> User Module</a:t>
            </a:r>
            <a:endParaRPr lang="en-IN" sz="2000" dirty="0"/>
          </a:p>
          <a:p>
            <a:pPr marL="342900" indent="-342900">
              <a:buFont typeface="Arial" panose="020B0604020202020204" pitchFamily="34" charset="0"/>
              <a:buChar char="•"/>
            </a:pPr>
            <a:r>
              <a:rPr lang="en-US" sz="2000" dirty="0"/>
              <a:t> Register &amp; login</a:t>
            </a:r>
            <a:endParaRPr lang="en-IN" sz="2000" dirty="0"/>
          </a:p>
          <a:p>
            <a:pPr marL="342900" indent="-342900">
              <a:buFont typeface="Arial" panose="020B0604020202020204" pitchFamily="34" charset="0"/>
              <a:buChar char="•"/>
            </a:pPr>
            <a:r>
              <a:rPr lang="en-IN" sz="2000" dirty="0"/>
              <a:t>Send</a:t>
            </a:r>
            <a:r>
              <a:rPr lang="en-US" sz="2000" dirty="0"/>
              <a:t> ambulance requests </a:t>
            </a:r>
            <a:endParaRPr lang="en-IN" sz="2000" dirty="0"/>
          </a:p>
          <a:p>
            <a:pPr marL="342900" indent="-342900">
              <a:buFont typeface="Arial" panose="020B0604020202020204" pitchFamily="34" charset="0"/>
              <a:buChar char="•"/>
            </a:pPr>
            <a:r>
              <a:rPr lang="en-US" sz="2000" dirty="0"/>
              <a:t>Manage personal profile</a:t>
            </a:r>
            <a:endParaRPr lang="en-IN" sz="2000" dirty="0"/>
          </a:p>
          <a:p>
            <a:pPr marL="342900" indent="-342900">
              <a:buFont typeface="Arial" panose="020B0604020202020204" pitchFamily="34" charset="0"/>
              <a:buChar char="•"/>
            </a:pPr>
            <a:r>
              <a:rPr lang="en-US" sz="2000" dirty="0"/>
              <a:t> Ambulance Provider </a:t>
            </a:r>
            <a:endParaRPr lang="en-IN" sz="2000" dirty="0"/>
          </a:p>
          <a:p>
            <a:pPr marL="342900" indent="-342900">
              <a:buFont typeface="Arial" panose="020B0604020202020204" pitchFamily="34" charset="0"/>
              <a:buChar char="•"/>
            </a:pPr>
            <a:r>
              <a:rPr lang="en-US" sz="2000" dirty="0"/>
              <a:t> Register &amp; login</a:t>
            </a:r>
            <a:endParaRPr lang="en-IN" sz="2000" dirty="0"/>
          </a:p>
          <a:p>
            <a:pPr marL="342900" indent="-342900">
              <a:buFont typeface="Arial" panose="020B0604020202020204" pitchFamily="34" charset="0"/>
              <a:buChar char="•"/>
            </a:pPr>
            <a:r>
              <a:rPr lang="en-US" sz="2000" dirty="0"/>
              <a:t> Create and manage ambulance</a:t>
            </a:r>
            <a:endParaRPr lang="en-IN" sz="2000" dirty="0"/>
          </a:p>
          <a:p>
            <a:pPr marL="342900" indent="-342900">
              <a:buFont typeface="Arial" panose="020B0604020202020204" pitchFamily="34" charset="0"/>
              <a:buChar char="•"/>
            </a:pPr>
            <a:r>
              <a:rPr lang="en-US" sz="2000" dirty="0"/>
              <a:t> Listings</a:t>
            </a:r>
            <a:endParaRPr lang="en-IN" sz="2000" dirty="0"/>
          </a:p>
          <a:p>
            <a:pPr marL="342900" indent="-342900">
              <a:buFont typeface="Arial" panose="020B0604020202020204" pitchFamily="34" charset="0"/>
              <a:buChar char="•"/>
            </a:pPr>
            <a:r>
              <a:rPr lang="en-US" sz="2000" dirty="0"/>
              <a:t> Approve ambulance</a:t>
            </a:r>
            <a:r>
              <a:rPr lang="en-US" dirty="0"/>
              <a:t> </a:t>
            </a:r>
            <a:endParaRPr lang="en-IN" dirty="0"/>
          </a:p>
        </p:txBody>
      </p:sp>
      <p:pic>
        <p:nvPicPr>
          <p:cNvPr id="12" name="Picture 11">
            <a:extLst>
              <a:ext uri="{FF2B5EF4-FFF2-40B4-BE49-F238E27FC236}">
                <a16:creationId xmlns:a16="http://schemas.microsoft.com/office/drawing/2014/main" id="{AE8515F9-37AA-3964-3073-F12257049DBA}"/>
              </a:ext>
            </a:extLst>
          </p:cNvPr>
          <p:cNvPicPr>
            <a:picLocks noChangeAspect="1"/>
          </p:cNvPicPr>
          <p:nvPr/>
        </p:nvPicPr>
        <p:blipFill>
          <a:blip r:embed="rId5"/>
          <a:stretch>
            <a:fillRect/>
          </a:stretch>
        </p:blipFill>
        <p:spPr>
          <a:xfrm>
            <a:off x="5377278" y="1445011"/>
            <a:ext cx="3182406" cy="3995362"/>
          </a:xfrm>
          <a:prstGeom prst="rect">
            <a:avLst/>
          </a:prstGeom>
        </p:spPr>
      </p:pic>
    </p:spTree>
    <p:extLst>
      <p:ext uri="{BB962C8B-B14F-4D97-AF65-F5344CB8AC3E}">
        <p14:creationId xmlns:p14="http://schemas.microsoft.com/office/powerpoint/2010/main" val="95742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43810" y="1069213"/>
            <a:ext cx="3245851" cy="5840493"/>
          </a:xfrm>
        </p:spPr>
      </p:pic>
      <p:sp>
        <p:nvSpPr>
          <p:cNvPr id="5" name="Rectangle 1"/>
          <p:cNvSpPr>
            <a:spLocks noChangeArrowheads="1"/>
          </p:cNvSpPr>
          <p:nvPr/>
        </p:nvSpPr>
        <p:spPr bwMode="auto">
          <a:xfrm>
            <a:off x="179512" y="151593"/>
            <a:ext cx="61173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Project </a:t>
            </a:r>
            <a:r>
              <a:rPr lang="en-US" sz="3200" b="1" kern="100" dirty="0" err="1">
                <a:effectLst/>
                <a:latin typeface="Verdana" panose="020B0604030504040204" pitchFamily="34" charset="0"/>
                <a:ea typeface="Times New Roman" panose="02020603050405020304" pitchFamily="18" charset="0"/>
                <a:cs typeface="Times New Roman" panose="02020603050405020304" pitchFamily="18" charset="0"/>
              </a:rPr>
              <a:t>Usecases</a:t>
            </a: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 &amp; Scope</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39" y="6273981"/>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881B7DC6-B583-4997-A581-1EC94DC118D2}"/>
              </a:ext>
            </a:extLst>
          </p:cNvPr>
          <p:cNvSpPr txBox="1"/>
          <p:nvPr/>
        </p:nvSpPr>
        <p:spPr>
          <a:xfrm>
            <a:off x="461799" y="1386529"/>
            <a:ext cx="5550362" cy="3970318"/>
          </a:xfrm>
          <a:prstGeom prst="rect">
            <a:avLst/>
          </a:prstGeom>
          <a:noFill/>
        </p:spPr>
        <p:txBody>
          <a:bodyPr wrap="square">
            <a:spAutoFit/>
          </a:bodyPr>
          <a:lstStyle/>
          <a:p>
            <a:pPr marL="342900" indent="-342900">
              <a:buFont typeface="+mj-lt"/>
              <a:buAutoNum type="arabicPeriod"/>
            </a:pPr>
            <a:r>
              <a:rPr lang="en-US" b="1" u="sng" dirty="0">
                <a:solidFill>
                  <a:srgbClr val="E83030"/>
                </a:solidFill>
              </a:rPr>
              <a:t>Use cases</a:t>
            </a:r>
            <a:endParaRPr lang="en-IN" b="1" u="sng" dirty="0">
              <a:solidFill>
                <a:srgbClr val="E83030"/>
              </a:solidFill>
            </a:endParaRPr>
          </a:p>
          <a:p>
            <a:pPr marL="285750" indent="-285750">
              <a:buFont typeface="Arial" panose="020B0604020202020204" pitchFamily="34" charset="0"/>
              <a:buChar char="•"/>
            </a:pPr>
            <a:r>
              <a:rPr lang="en-US" dirty="0"/>
              <a:t> User Requests Ambulance – Users search for and request an ambulance based on location</a:t>
            </a:r>
            <a:r>
              <a:rPr lang="en-IN" dirty="0"/>
              <a:t>.</a:t>
            </a:r>
          </a:p>
          <a:p>
            <a:pPr marL="285750" indent="-285750">
              <a:buFont typeface="Arial" panose="020B0604020202020204" pitchFamily="34" charset="0"/>
              <a:buChar char="•"/>
            </a:pPr>
            <a:r>
              <a:rPr lang="en-US" dirty="0"/>
              <a:t>Admin Manages Ambulances – Admin approves ambulances and monitors user details. </a:t>
            </a:r>
            <a:endParaRPr lang="en-IN" dirty="0"/>
          </a:p>
          <a:p>
            <a:pPr marL="285750" indent="-285750">
              <a:buFont typeface="Arial" panose="020B0604020202020204" pitchFamily="34" charset="0"/>
              <a:buChar char="•"/>
            </a:pPr>
            <a:r>
              <a:rPr lang="en-US" dirty="0"/>
              <a:t>Ambulance Provider Handles Requests – Ambulance operators accept request.</a:t>
            </a:r>
          </a:p>
          <a:p>
            <a:pPr marL="285750" indent="-285750">
              <a:buFont typeface="Arial" panose="020B0604020202020204" pitchFamily="34" charset="0"/>
              <a:buChar char="•"/>
            </a:pPr>
            <a:endParaRPr lang="en-IN" dirty="0"/>
          </a:p>
          <a:p>
            <a:r>
              <a:rPr lang="en-IN" b="1" dirty="0">
                <a:solidFill>
                  <a:srgbClr val="E83030"/>
                </a:solidFill>
              </a:rPr>
              <a:t>2.  </a:t>
            </a:r>
            <a:r>
              <a:rPr lang="en-IN" b="1" u="sng" dirty="0">
                <a:solidFill>
                  <a:srgbClr val="E83030"/>
                </a:solidFill>
              </a:rPr>
              <a:t>S</a:t>
            </a:r>
            <a:r>
              <a:rPr lang="en-US" b="1" u="sng" dirty="0">
                <a:solidFill>
                  <a:srgbClr val="E83030"/>
                </a:solidFill>
              </a:rPr>
              <a:t>cope</a:t>
            </a:r>
            <a:endParaRPr lang="en-IN" b="1" u="sng" dirty="0">
              <a:solidFill>
                <a:srgbClr val="E83030"/>
              </a:solidFill>
            </a:endParaRPr>
          </a:p>
          <a:p>
            <a:pPr marL="285750" indent="-285750">
              <a:buFont typeface="Arial" panose="020B0604020202020204" pitchFamily="34" charset="0"/>
              <a:buChar char="•"/>
            </a:pPr>
            <a:r>
              <a:rPr lang="en-US" dirty="0"/>
              <a:t>Emergency Response – Fast and efficient ambulance booking during medical emergencies. </a:t>
            </a:r>
            <a:endParaRPr lang="en-IN" dirty="0"/>
          </a:p>
          <a:p>
            <a:pPr marL="285750" indent="-285750">
              <a:buFont typeface="Arial" panose="020B0604020202020204" pitchFamily="34" charset="0"/>
              <a:buChar char="•"/>
            </a:pPr>
            <a:r>
              <a:rPr lang="en-US" dirty="0"/>
              <a:t>User-Friendly Interface – Easy registration, booking, and management.</a:t>
            </a:r>
            <a:endParaRPr lang="en-IN" dirty="0"/>
          </a:p>
          <a:p>
            <a:endParaRPr lang="en-US" dirty="0"/>
          </a:p>
        </p:txBody>
      </p:sp>
      <p:pic>
        <p:nvPicPr>
          <p:cNvPr id="1026" name="Picture 2" descr="What is a Use Case? How to Write One, Examples &amp; Template ...">
            <a:extLst>
              <a:ext uri="{FF2B5EF4-FFF2-40B4-BE49-F238E27FC236}">
                <a16:creationId xmlns:a16="http://schemas.microsoft.com/office/drawing/2014/main" id="{CB3EBF40-B586-36A3-CA1F-B27D9DAE21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161" y="1700808"/>
            <a:ext cx="3107505" cy="395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81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892" y="-27384"/>
            <a:ext cx="9180512" cy="6885384"/>
          </a:xfrm>
        </p:spPr>
      </p:pic>
      <p:sp>
        <p:nvSpPr>
          <p:cNvPr id="5" name="Rectangle 1"/>
          <p:cNvSpPr>
            <a:spLocks noChangeArrowheads="1"/>
          </p:cNvSpPr>
          <p:nvPr/>
        </p:nvSpPr>
        <p:spPr bwMode="auto">
          <a:xfrm>
            <a:off x="177133" y="100424"/>
            <a:ext cx="828092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Prototype/Project Flow diagram/Architecture</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EE425D0C-6222-6DB9-84C8-0A6916E77BF8}"/>
              </a:ext>
            </a:extLst>
          </p:cNvPr>
          <p:cNvSpPr txBox="1"/>
          <p:nvPr/>
        </p:nvSpPr>
        <p:spPr>
          <a:xfrm>
            <a:off x="0" y="850353"/>
            <a:ext cx="5868144" cy="5047536"/>
          </a:xfrm>
          <a:prstGeom prst="rect">
            <a:avLst/>
          </a:prstGeom>
          <a:noFill/>
        </p:spPr>
        <p:txBody>
          <a:bodyPr wrap="square">
            <a:spAutoFit/>
          </a:bodyPr>
          <a:lstStyle/>
          <a:p>
            <a:endParaRPr lang="en-IN" b="1" dirty="0"/>
          </a:p>
          <a:p>
            <a:pPr marL="742950" lvl="1" indent="-285750">
              <a:buFont typeface="+mj-lt"/>
              <a:buAutoNum type="arabicPeriod"/>
            </a:pPr>
            <a:endParaRPr lang="en-IN" sz="2000" dirty="0"/>
          </a:p>
          <a:p>
            <a:r>
              <a:rPr lang="en-IN" sz="2400" b="1" dirty="0"/>
              <a:t>  System Components:</a:t>
            </a:r>
          </a:p>
          <a:p>
            <a:endParaRPr lang="en-IN" sz="2000" dirty="0"/>
          </a:p>
          <a:p>
            <a:pPr marL="742950" lvl="1" indent="-285750">
              <a:buFont typeface="+mj-lt"/>
              <a:buAutoNum type="arabicPeriod"/>
            </a:pPr>
            <a:r>
              <a:rPr lang="en-IN" sz="2000" b="1" dirty="0"/>
              <a:t>Server</a:t>
            </a:r>
            <a:r>
              <a:rPr lang="en-IN" sz="2000" dirty="0"/>
              <a:t> (central hub connecting various functions).</a:t>
            </a:r>
          </a:p>
          <a:p>
            <a:pPr marL="742950" lvl="1" indent="-285750">
              <a:buFont typeface="+mj-lt"/>
              <a:buAutoNum type="arabicPeriod"/>
            </a:pPr>
            <a:r>
              <a:rPr lang="en-IN" sz="2000" b="1" dirty="0"/>
              <a:t>Controller</a:t>
            </a:r>
            <a:r>
              <a:rPr lang="en-IN" sz="2000" dirty="0"/>
              <a:t> (possibly manages traffic or vehicle coordination).</a:t>
            </a:r>
          </a:p>
          <a:p>
            <a:pPr marL="742950" lvl="1" indent="-285750">
              <a:buFont typeface="+mj-lt"/>
              <a:buAutoNum type="arabicPeriod"/>
            </a:pPr>
            <a:r>
              <a:rPr lang="en-IN" sz="2000" b="1" dirty="0"/>
              <a:t>List all hospital/medical facilities</a:t>
            </a:r>
            <a:r>
              <a:rPr lang="en-IN" sz="2000" dirty="0"/>
              <a:t> (helps in decision-making).</a:t>
            </a:r>
          </a:p>
          <a:p>
            <a:pPr marL="742950" lvl="1" indent="-285750">
              <a:buFont typeface="+mj-lt"/>
              <a:buAutoNum type="arabicPeriod"/>
            </a:pPr>
            <a:r>
              <a:rPr lang="en-IN" sz="2000" b="1" dirty="0"/>
              <a:t>Nearest ambulance</a:t>
            </a:r>
            <a:r>
              <a:rPr lang="en-IN" sz="2000" dirty="0"/>
              <a:t> (identifies the closest available ambulance).</a:t>
            </a:r>
          </a:p>
          <a:p>
            <a:pPr lvl="1"/>
            <a:endParaRPr lang="en-IN" sz="2000" dirty="0"/>
          </a:p>
          <a:p>
            <a:r>
              <a:rPr lang="en-IN" sz="2000" dirty="0"/>
              <a:t>The system ensures quick and efficient emergency response by integrating GPS tracking, real-time data, and route optimization</a:t>
            </a:r>
            <a:r>
              <a:rPr lang="en-IN" dirty="0"/>
              <a:t>.</a:t>
            </a:r>
          </a:p>
        </p:txBody>
      </p:sp>
      <p:pic>
        <p:nvPicPr>
          <p:cNvPr id="12" name="Picture 11">
            <a:extLst>
              <a:ext uri="{FF2B5EF4-FFF2-40B4-BE49-F238E27FC236}">
                <a16:creationId xmlns:a16="http://schemas.microsoft.com/office/drawing/2014/main" id="{62913888-A094-98FD-8CC7-404706D606A4}"/>
              </a:ext>
            </a:extLst>
          </p:cNvPr>
          <p:cNvPicPr>
            <a:picLocks noChangeAspect="1"/>
          </p:cNvPicPr>
          <p:nvPr/>
        </p:nvPicPr>
        <p:blipFill>
          <a:blip r:embed="rId5"/>
          <a:stretch>
            <a:fillRect/>
          </a:stretch>
        </p:blipFill>
        <p:spPr>
          <a:xfrm>
            <a:off x="5665321" y="1927572"/>
            <a:ext cx="3530781" cy="3636594"/>
          </a:xfrm>
          <a:prstGeom prst="rect">
            <a:avLst/>
          </a:prstGeom>
        </p:spPr>
      </p:pic>
    </p:spTree>
    <p:extLst>
      <p:ext uri="{BB962C8B-B14F-4D97-AF65-F5344CB8AC3E}">
        <p14:creationId xmlns:p14="http://schemas.microsoft.com/office/powerpoint/2010/main" val="209337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45913A63-F483-FCB7-BDF1-E587E0B39B6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1E225835-1205-2C44-95C5-56857251852B}"/>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82F02F77-2E1F-76EE-27A1-78ED15946529}"/>
              </a:ext>
            </a:extLst>
          </p:cNvPr>
          <p:cNvPicPr>
            <a:picLocks noChangeAspect="1"/>
          </p:cNvPicPr>
          <p:nvPr/>
        </p:nvPicPr>
        <p:blipFill>
          <a:blip r:embed="rId2"/>
          <a:stretch>
            <a:fillRect/>
          </a:stretch>
        </p:blipFill>
        <p:spPr>
          <a:xfrm>
            <a:off x="251520" y="476672"/>
            <a:ext cx="2664296" cy="5904656"/>
          </a:xfrm>
          <a:prstGeom prst="rect">
            <a:avLst/>
          </a:prstGeom>
        </p:spPr>
      </p:pic>
      <p:pic>
        <p:nvPicPr>
          <p:cNvPr id="5" name="Picture 4">
            <a:extLst>
              <a:ext uri="{FF2B5EF4-FFF2-40B4-BE49-F238E27FC236}">
                <a16:creationId xmlns:a16="http://schemas.microsoft.com/office/drawing/2014/main" id="{6485D929-4D73-9F95-0759-65A4BE7AFE69}"/>
              </a:ext>
            </a:extLst>
          </p:cNvPr>
          <p:cNvPicPr>
            <a:picLocks noChangeAspect="1"/>
          </p:cNvPicPr>
          <p:nvPr/>
        </p:nvPicPr>
        <p:blipFill>
          <a:blip r:embed="rId3"/>
          <a:stretch>
            <a:fillRect/>
          </a:stretch>
        </p:blipFill>
        <p:spPr>
          <a:xfrm>
            <a:off x="3148196" y="476672"/>
            <a:ext cx="2734744" cy="5904656"/>
          </a:xfrm>
          <a:prstGeom prst="rect">
            <a:avLst/>
          </a:prstGeom>
        </p:spPr>
      </p:pic>
      <p:pic>
        <p:nvPicPr>
          <p:cNvPr id="6" name="Picture 5">
            <a:extLst>
              <a:ext uri="{FF2B5EF4-FFF2-40B4-BE49-F238E27FC236}">
                <a16:creationId xmlns:a16="http://schemas.microsoft.com/office/drawing/2014/main" id="{8C852A0B-DD59-6504-16AF-BCC0F332817C}"/>
              </a:ext>
            </a:extLst>
          </p:cNvPr>
          <p:cNvPicPr>
            <a:picLocks noChangeAspect="1"/>
          </p:cNvPicPr>
          <p:nvPr/>
        </p:nvPicPr>
        <p:blipFill>
          <a:blip r:embed="rId4"/>
          <a:stretch>
            <a:fillRect/>
          </a:stretch>
        </p:blipFill>
        <p:spPr>
          <a:xfrm>
            <a:off x="6044303" y="476672"/>
            <a:ext cx="2848177" cy="5904656"/>
          </a:xfrm>
          <a:prstGeom prst="rect">
            <a:avLst/>
          </a:prstGeom>
        </p:spPr>
      </p:pic>
    </p:spTree>
    <p:extLst>
      <p:ext uri="{BB962C8B-B14F-4D97-AF65-F5344CB8AC3E}">
        <p14:creationId xmlns:p14="http://schemas.microsoft.com/office/powerpoint/2010/main" val="3341911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D91A6-36CF-9E8A-4F94-7D96720B708D}"/>
              </a:ext>
            </a:extLst>
          </p:cNvPr>
          <p:cNvPicPr>
            <a:picLocks noChangeAspect="1"/>
          </p:cNvPicPr>
          <p:nvPr/>
        </p:nvPicPr>
        <p:blipFill>
          <a:blip r:embed="rId2"/>
          <a:stretch>
            <a:fillRect/>
          </a:stretch>
        </p:blipFill>
        <p:spPr>
          <a:xfrm>
            <a:off x="179513" y="540060"/>
            <a:ext cx="3024335" cy="5697252"/>
          </a:xfrm>
          <a:prstGeom prst="rect">
            <a:avLst/>
          </a:prstGeom>
        </p:spPr>
      </p:pic>
      <p:pic>
        <p:nvPicPr>
          <p:cNvPr id="3" name="Picture 2">
            <a:extLst>
              <a:ext uri="{FF2B5EF4-FFF2-40B4-BE49-F238E27FC236}">
                <a16:creationId xmlns:a16="http://schemas.microsoft.com/office/drawing/2014/main" id="{1F4F9250-D156-0BE1-848D-88EE5BBF1162}"/>
              </a:ext>
            </a:extLst>
          </p:cNvPr>
          <p:cNvPicPr>
            <a:picLocks noChangeAspect="1"/>
          </p:cNvPicPr>
          <p:nvPr/>
        </p:nvPicPr>
        <p:blipFill>
          <a:blip r:embed="rId3"/>
          <a:stretch>
            <a:fillRect/>
          </a:stretch>
        </p:blipFill>
        <p:spPr>
          <a:xfrm>
            <a:off x="3350987" y="540060"/>
            <a:ext cx="2805189" cy="5697252"/>
          </a:xfrm>
          <a:prstGeom prst="rect">
            <a:avLst/>
          </a:prstGeom>
        </p:spPr>
      </p:pic>
      <p:pic>
        <p:nvPicPr>
          <p:cNvPr id="7" name="Picture 6">
            <a:extLst>
              <a:ext uri="{FF2B5EF4-FFF2-40B4-BE49-F238E27FC236}">
                <a16:creationId xmlns:a16="http://schemas.microsoft.com/office/drawing/2014/main" id="{05D1B2FF-A20A-3B1B-508B-9E65A5A1ED82}"/>
              </a:ext>
            </a:extLst>
          </p:cNvPr>
          <p:cNvPicPr>
            <a:picLocks noChangeAspect="1"/>
          </p:cNvPicPr>
          <p:nvPr/>
        </p:nvPicPr>
        <p:blipFill>
          <a:blip r:embed="rId4"/>
          <a:stretch>
            <a:fillRect/>
          </a:stretch>
        </p:blipFill>
        <p:spPr>
          <a:xfrm>
            <a:off x="6303315" y="540060"/>
            <a:ext cx="2661173" cy="5697252"/>
          </a:xfrm>
          <a:prstGeom prst="rect">
            <a:avLst/>
          </a:prstGeom>
        </p:spPr>
      </p:pic>
    </p:spTree>
    <p:extLst>
      <p:ext uri="{BB962C8B-B14F-4D97-AF65-F5344CB8AC3E}">
        <p14:creationId xmlns:p14="http://schemas.microsoft.com/office/powerpoint/2010/main" val="574792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6038</TotalTime>
  <Words>863</Words>
  <Application>Microsoft Office PowerPoint</Application>
  <PresentationFormat>On-screen Show (4:3)</PresentationFormat>
  <Paragraphs>103</Paragraphs>
  <Slides>14</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Cambria</vt:lpstr>
      <vt:lpstr>Garamond</vt:lpstr>
      <vt:lpstr>Söhne</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WEBDEV</dc:creator>
  <cp:lastModifiedBy>mayank aggarwal</cp:lastModifiedBy>
  <cp:revision>314</cp:revision>
  <cp:lastPrinted>2022-09-05T08:43:44Z</cp:lastPrinted>
  <dcterms:created xsi:type="dcterms:W3CDTF">2020-01-16T09:05:56Z</dcterms:created>
  <dcterms:modified xsi:type="dcterms:W3CDTF">2025-04-22T16:17:47Z</dcterms:modified>
</cp:coreProperties>
</file>